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71" r:id="rId10"/>
  </p:sldIdLst>
  <p:sldSz cx="12192000" cy="6858000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752" y="-8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D75-D13B-4BEC-9F78-6C3B0ADE6C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1AD-80BC-4064-A0E6-EE2145A12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3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D75-D13B-4BEC-9F78-6C3B0ADE6C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1AD-80BC-4064-A0E6-EE2145A12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6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D75-D13B-4BEC-9F78-6C3B0ADE6C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1AD-80BC-4064-A0E6-EE2145A12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7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D75-D13B-4BEC-9F78-6C3B0ADE6C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1AD-80BC-4064-A0E6-EE2145A12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4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D75-D13B-4BEC-9F78-6C3B0ADE6C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1AD-80BC-4064-A0E6-EE2145A12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5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D75-D13B-4BEC-9F78-6C3B0ADE6C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1AD-80BC-4064-A0E6-EE2145A12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9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D75-D13B-4BEC-9F78-6C3B0ADE6C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1AD-80BC-4064-A0E6-EE2145A12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6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D75-D13B-4BEC-9F78-6C3B0ADE6C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1AD-80BC-4064-A0E6-EE2145A12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9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D75-D13B-4BEC-9F78-6C3B0ADE6C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1AD-80BC-4064-A0E6-EE2145A12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2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D75-D13B-4BEC-9F78-6C3B0ADE6C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1AD-80BC-4064-A0E6-EE2145A12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6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D75-D13B-4BEC-9F78-6C3B0ADE6C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1AD-80BC-4064-A0E6-EE2145A12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6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14D75-D13B-4BEC-9F78-6C3B0ADE6C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01AD-80BC-4064-A0E6-EE2145A12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0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gps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C:\Users\user\AppData\Local\Packages\Microsoft.Windows.Photos_8wekyb3d8bbwe\TempState\ShareServiceTempFolder\2024-02-05_11-30-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8" y="-21976"/>
            <a:ext cx="12258675" cy="6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2024-10-22_13-38-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8" y="-14288"/>
            <a:ext cx="12268203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1524" y="714315"/>
            <a:ext cx="1036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подготовки по очной форме обучения,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которые объявляется прием в 2025 году (бюджет)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740127"/>
              </p:ext>
            </p:extLst>
          </p:nvPr>
        </p:nvGraphicFramePr>
        <p:xfrm>
          <a:off x="800100" y="1619250"/>
          <a:ext cx="10306050" cy="445960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26415"/>
                <a:gridCol w="1369060"/>
                <a:gridCol w="116840"/>
                <a:gridCol w="2731135"/>
                <a:gridCol w="1066800"/>
                <a:gridCol w="1724025"/>
                <a:gridCol w="2771775"/>
              </a:tblGrid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направлений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Подготовки (специальности)</a:t>
                      </a:r>
                      <a:endParaRPr lang="ru-RU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endParaRPr lang="ru-RU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85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обучения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Присваиваемая квалификация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набора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</a:tr>
              <a:tr h="34671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</a:t>
                      </a: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инженерно-технический (курсанты)</a:t>
                      </a:r>
                      <a:endParaRPr lang="ru-RU" sz="20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20.05.01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Пожарная безопасность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юношей</a:t>
                      </a: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</a:p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девушек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</a:tr>
              <a:tr h="594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20.03.01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Техносферная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безопасность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юношей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</a:tr>
              <a:tr h="304376">
                <a:tc gridSpan="7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 экономики</a:t>
                      </a:r>
                      <a:r>
                        <a:rPr lang="ru-RU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права (курсанты)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69" marR="68569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69" marR="68569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69" marR="68569" marT="0" marB="0" anchor="ctr"/>
                </a:tc>
              </a:tr>
              <a:tr h="70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40.05.03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Судебная экспертиза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Судебный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эксперт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юношей</a:t>
                      </a: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</a:p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девушек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</a:tr>
              <a:tr h="1026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40.05.01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Правовое обеспечение национальной безопасности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Юрист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юношей</a:t>
                      </a: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</a:p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девушек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1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C:\Users\user\AppData\Local\Packages\Microsoft.Windows.Photos_8wekyb3d8bbwe\TempState\ShareServiceTempFolder\2024-02-05_11-30-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8" y="-21976"/>
            <a:ext cx="12258675" cy="6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2024-10-22_13-38-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8" y="-14288"/>
            <a:ext cx="12268203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1524" y="714315"/>
            <a:ext cx="1036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подготовки по очной форме обучения,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которые объявляется прием в 2025 году (бюджет)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680049"/>
              </p:ext>
            </p:extLst>
          </p:nvPr>
        </p:nvGraphicFramePr>
        <p:xfrm>
          <a:off x="800100" y="1781175"/>
          <a:ext cx="10306050" cy="44473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26415"/>
                <a:gridCol w="1369060"/>
                <a:gridCol w="116840"/>
                <a:gridCol w="2731135"/>
                <a:gridCol w="1066800"/>
                <a:gridCol w="1724025"/>
                <a:gridCol w="2771775"/>
              </a:tblGrid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направлений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Подготовки (специальности)</a:t>
                      </a:r>
                      <a:endParaRPr lang="ru-RU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endParaRPr lang="ru-RU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85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обучения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Присваиваемая квалификация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набора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</a:tr>
              <a:tr h="346710">
                <a:tc gridSpan="7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 экономики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права (курсанты)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27.05.01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Специальные организационно</a:t>
                      </a:r>
                      <a:r>
                        <a:rPr lang="ru-RU" sz="1800" b="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технические системы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  <a:defRPr/>
                      </a:pPr>
                      <a:endParaRPr lang="ru-RU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  <a:defRPr/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юношей</a:t>
                      </a: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</a:p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девушек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</a:tr>
              <a:tr h="707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38.03.04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Государственное и муниципальное управление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юношей</a:t>
                      </a: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</a:p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девушек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</a:tr>
              <a:tr h="304376">
                <a:tc gridSpan="7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 экономики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права (СТУДЕНТЫ)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69" marR="68569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69" marR="68569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69" marR="68569" marT="0" marB="0" anchor="ctr"/>
                </a:tc>
              </a:tr>
              <a:tr h="6015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21.05.04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Горное дело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юношей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</a:tr>
              <a:tr h="6015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40.03.01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Юриспруденция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(юноши,</a:t>
                      </a:r>
                      <a:r>
                        <a:rPr lang="ru-RU" sz="1800" b="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девушки)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3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C:\Users\user\AppData\Local\Packages\Microsoft.Windows.Photos_8wekyb3d8bbwe\TempState\ShareServiceTempFolder\2024-02-05_11-30-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8" y="-21976"/>
            <a:ext cx="12258675" cy="6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2024-10-22_13-38-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8" y="-14288"/>
            <a:ext cx="12268203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1051" y="714315"/>
            <a:ext cx="10325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1564" lvl="1" indent="-173572" algn="ctr" defTabSz="740573"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поступить на обучающегося в качестве курсанта?</a:t>
            </a:r>
            <a:endParaRPr lang="ru-R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0550" y="1400176"/>
            <a:ext cx="10706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поступления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обратиться в отдел кадров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комплектующего органа (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Главные управления МЧС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России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специальные подразделения федеральной противопожарной службы МЧС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 по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субъекту Российской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котором проживаете или от которого будет поступать кандидат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293326" y="2638272"/>
            <a:ext cx="637606" cy="485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697053" y="2623731"/>
            <a:ext cx="627795" cy="514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1053" y="3095243"/>
            <a:ext cx="10325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62572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Пройти предварительный отбор, военно-врачебную комиссию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психологический отбор, проводимый </a:t>
            </a:r>
          </a:p>
          <a:p>
            <a:pPr algn="ctr" defTabSz="362572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Главным управлением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МЧС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544119" y="4011139"/>
            <a:ext cx="637606" cy="640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0550" y="4651665"/>
            <a:ext cx="11182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Пройти регистрацию на официальном сайте университета и </a:t>
            </a:r>
          </a:p>
          <a:p>
            <a:pPr algn="ctr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прибыть на прохождение  профессионального отбора: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освидетельствование,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профессионально-психологический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отбор и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 – математика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обществознание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физическая подготовка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(период - июль 2025 года)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C:\Users\user\AppData\Local\Packages\Microsoft.Windows.Photos_8wekyb3d8bbwe\TempState\ShareServiceTempFolder\2024-02-05_11-30-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8" y="-21976"/>
            <a:ext cx="12258675" cy="6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2024-10-22_13-38-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8" y="-14288"/>
            <a:ext cx="12268203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1051" y="621982"/>
            <a:ext cx="10325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1564" lvl="1" indent="-173572" algn="ctr" defTabSz="740573"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поступить на обучающегося в качестве студента?</a:t>
            </a:r>
            <a:endParaRPr lang="ru-R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799" y="1114425"/>
            <a:ext cx="115919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Для поступления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представить перечень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опубликованный на официальном сайте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университета: лично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 почте России, в личном кабинете на официальном сайте университета, через ЕПГУ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Суперсервис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поступление в вуз онлайн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поступлении на направление подготовки 40.03.01 «Юриспруденция» профиль «Правовое обеспечение безопасности людей на водных объектах» абитуриенту необходимо быть принятым на работу  в центр  государственной инспекции по маломерным судам территориального органа МЧС России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(только при трудоустройстве абитуриент подает документы на поступление)</a:t>
            </a:r>
          </a:p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190750" y="3102333"/>
            <a:ext cx="571500" cy="485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020460" y="3087792"/>
            <a:ext cx="532830" cy="500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2323357" y="2967335"/>
            <a:ext cx="7000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Успешно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сдать ЕГЭ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 вступительные испытания</a:t>
            </a:r>
          </a:p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для участия в конкурсе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555457" y="4611857"/>
            <a:ext cx="535779" cy="406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62025" y="4242525"/>
            <a:ext cx="981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17488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тслеживать списки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рекомендованных 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зачислению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572126" y="3828455"/>
            <a:ext cx="552448" cy="440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85825" y="4971408"/>
            <a:ext cx="10220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7488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случае рекомендации к зачислению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представить оригинал документа об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зачисления (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01 сентября 2025 года)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6678" y="5617739"/>
            <a:ext cx="1216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3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C:\Users\user\AppData\Local\Packages\Microsoft.Windows.Photos_8wekyb3d8bbwe\TempState\ShareServiceTempFolder\2024-02-05_11-30-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8" y="-21976"/>
            <a:ext cx="12258675" cy="6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2024-10-22_13-38-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8" y="-14288"/>
            <a:ext cx="12268203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890909"/>
              </p:ext>
            </p:extLst>
          </p:nvPr>
        </p:nvGraphicFramePr>
        <p:xfrm>
          <a:off x="1695450" y="2231605"/>
          <a:ext cx="8325029" cy="407394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909268">
                  <a:extLst>
                    <a:ext uri="{9D8B030D-6E8A-4147-A177-3AD203B41FA5}"/>
                  </a:extLst>
                </a:gridCol>
                <a:gridCol w="4868992">
                  <a:extLst>
                    <a:ext uri="{9D8B030D-6E8A-4147-A177-3AD203B41FA5}"/>
                  </a:extLst>
                </a:gridCol>
                <a:gridCol w="2546769">
                  <a:extLst>
                    <a:ext uri="{9D8B030D-6E8A-4147-A177-3AD203B41FA5}"/>
                  </a:extLst>
                </a:gridCol>
              </a:tblGrid>
              <a:tr h="370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п/п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Дисциплина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b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Баллы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47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Русский язык</a:t>
                      </a:r>
                      <a:endParaRPr lang="ru-RU" sz="27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ru-RU" sz="27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47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Математика</a:t>
                      </a:r>
                      <a:endParaRPr lang="ru-RU" sz="27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ru-RU" sz="27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347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Физика</a:t>
                      </a:r>
                      <a:endParaRPr lang="ru-RU" sz="27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ru-RU" sz="27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47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Химия</a:t>
                      </a:r>
                      <a:endParaRPr lang="ru-RU" sz="27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ru-RU" sz="27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7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Обществознание</a:t>
                      </a:r>
                      <a:endParaRPr lang="ru-RU" sz="27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</a:t>
                      </a:r>
                      <a:endParaRPr lang="ru-RU" sz="27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47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История</a:t>
                      </a:r>
                      <a:endParaRPr lang="ru-RU" sz="27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ru-RU" sz="27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347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Информатика</a:t>
                      </a:r>
                      <a:r>
                        <a:rPr lang="ru-RU" sz="27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ИКТ</a:t>
                      </a:r>
                      <a:endParaRPr lang="ru-RU" sz="27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ru-RU" sz="27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География</a:t>
                      </a:r>
                      <a:endParaRPr lang="ru-RU" sz="27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endParaRPr lang="ru-RU" sz="27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8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Биология</a:t>
                      </a:r>
                      <a:endParaRPr lang="ru-RU" sz="27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27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ru-RU" sz="27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218" marR="12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1051" y="638115"/>
            <a:ext cx="10325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1564" lvl="1" indent="-173572" algn="ctr" defTabSz="740573">
              <a:defRPr/>
            </a:pP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соответствии с Приказом Федеральной службы по надзору в сфере образования и науки (</a:t>
            </a:r>
            <a:r>
              <a:rPr lang="ru-RU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Рособрнадзор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от 26.06.2019 № 876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1407556"/>
            <a:ext cx="11468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Минимальное количество баллов для участия в конкурсе и профессиональном отборе </a:t>
            </a:r>
          </a:p>
        </p:txBody>
      </p:sp>
    </p:spTree>
    <p:extLst>
      <p:ext uri="{BB962C8B-B14F-4D97-AF65-F5344CB8AC3E}">
        <p14:creationId xmlns:p14="http://schemas.microsoft.com/office/powerpoint/2010/main" val="6266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C:\Users\user\AppData\Local\Packages\Microsoft.Windows.Photos_8wekyb3d8bbwe\TempState\ShareServiceTempFolder\2024-02-05_11-30-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8" y="-21976"/>
            <a:ext cx="12258675" cy="6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2024-10-22_13-38-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7" y="0"/>
            <a:ext cx="12268203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6710" y="619005"/>
            <a:ext cx="11401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2572">
              <a:spcAft>
                <a:spcPts val="972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приеме на обучение в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Университет начисляются 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баллы за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индивидуальные достижения:</a:t>
            </a:r>
            <a:endParaRPr lang="ru-RU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125" y="1876425"/>
            <a:ext cx="777240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Поступающие на обучение вправе предоставить сведения о своих индивидуальных достижениях.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индивидуальных достижений осуществляется посредством начисления баллов, при предоставлении поступающим документов, подтверждающих наличие таких достижений.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 баллов, начисленных поступающему за индивидуальные достижения, не может быть более 10 баллов.</a:t>
            </a:r>
          </a:p>
          <a:p>
            <a:endParaRPr lang="ru-RU" dirty="0"/>
          </a:p>
        </p:txBody>
      </p:sp>
      <p:pic>
        <p:nvPicPr>
          <p:cNvPr id="1027" name="Picture 3" descr="C:\Users\user\Downloads\Перечень индивидуальных достижений_qrco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380" y="1535502"/>
            <a:ext cx="2971455" cy="29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Штриховая стрелка вправо 5"/>
          <p:cNvSpPr/>
          <p:nvPr/>
        </p:nvSpPr>
        <p:spPr>
          <a:xfrm>
            <a:off x="6057894" y="2251495"/>
            <a:ext cx="2608801" cy="388188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C:\Users\user\AppData\Local\Packages\Microsoft.Windows.Photos_8wekyb3d8bbwe\TempState\ShareServiceTempFolder\2024-02-05_11-30-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8" y="-21976"/>
            <a:ext cx="12258675" cy="6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2024-10-22_13-38-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8" y="-14288"/>
            <a:ext cx="12268203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1050" y="714315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2572">
              <a:spcAft>
                <a:spcPts val="972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Категории граждан, которые имеют право поступления в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Университет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программам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программам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специалитета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без вступительных испытаний: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1050" y="1400176"/>
            <a:ext cx="10639425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2572">
              <a:spcAft>
                <a:spcPts val="972"/>
              </a:spcAf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362572">
              <a:spcAft>
                <a:spcPts val="972"/>
              </a:spcAf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defTabSz="362572">
              <a:spcAft>
                <a:spcPts val="972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победители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 призеры заключительного этапа всероссийской олимпиады школьников, члены сборных команд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Российской Федерации,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участвовавших в международных олимпиадах по общеобразовательным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предметам, утвержденных правилами приема в университет, согласно специальностям и (или) направлениям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подготовки, </a:t>
            </a:r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соответствующим профилю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всероссийской олимпиады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школьников.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C:\Users\user\AppData\Local\Packages\Microsoft.Windows.Photos_8wekyb3d8bbwe\TempState\ShareServiceTempFolder\2024-02-05_11-30-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8" y="-21976"/>
            <a:ext cx="12258675" cy="6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2024-10-22_13-38-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8" y="-14288"/>
            <a:ext cx="12268203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81050" y="2105024"/>
            <a:ext cx="10906125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2572">
              <a:spcAft>
                <a:spcPts val="972"/>
              </a:spcAf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defTabSz="362572">
              <a:spcAft>
                <a:spcPts val="972"/>
              </a:spcAft>
              <a:buFontTx/>
              <a:buChar char="-"/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49" y="714315"/>
            <a:ext cx="11706225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2572">
              <a:spcAft>
                <a:spcPts val="972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Категории граждан, которые имеют право поступления в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Университет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программам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программам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специалитета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рамках </a:t>
            </a:r>
          </a:p>
          <a:p>
            <a:pPr algn="ctr" defTabSz="362572">
              <a:spcAft>
                <a:spcPts val="972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ОСОБОЙ КВОТЫ (10% от КЦП):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1050" y="2136339"/>
            <a:ext cx="106870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362572">
              <a:spcAft>
                <a:spcPts val="972"/>
              </a:spcAft>
              <a:buFontTx/>
              <a:buChar char="-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ети-сироты и дети, оставшиеся без попечения родителей, а также лица из числа детей-сирот и детей, оставшихся без попечения родителей.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649" y="3057655"/>
            <a:ext cx="11439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2572">
              <a:spcAft>
                <a:spcPts val="972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Категории граждан, которые имеют право поступления в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Университет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программам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программам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специалитета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рамках ОТДЕЛЬНОЙ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КВОТЫ (10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от КЦП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374" y="5571086"/>
            <a:ext cx="10963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*При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справки, подтверждающей наличие данного права.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3450" y="2257424"/>
            <a:ext cx="10906125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2572">
              <a:spcAft>
                <a:spcPts val="972"/>
              </a:spcAf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defTabSz="362572">
              <a:spcAft>
                <a:spcPts val="972"/>
              </a:spcAft>
              <a:buFontTx/>
              <a:buChar char="-"/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5850" y="2409824"/>
            <a:ext cx="10906125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2572">
              <a:spcAft>
                <a:spcPts val="972"/>
              </a:spcAf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defTabSz="362572">
              <a:spcAft>
                <a:spcPts val="972"/>
              </a:spcAft>
              <a:buFontTx/>
              <a:buChar char="-"/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7236" y="4257984"/>
            <a:ext cx="10687050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362572">
              <a:spcAft>
                <a:spcPts val="972"/>
              </a:spcAft>
              <a:buFontTx/>
              <a:buChar char="-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граждане,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принимающие участие в специальной военной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операции;</a:t>
            </a:r>
          </a:p>
          <a:p>
            <a:pPr marL="342900" indent="-342900" algn="just" defTabSz="362572">
              <a:spcAft>
                <a:spcPts val="972"/>
              </a:spcAft>
              <a:buFontTx/>
              <a:buChar char="-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чьи родители принимают участие в специальной военной операции.</a:t>
            </a:r>
          </a:p>
        </p:txBody>
      </p:sp>
    </p:spTree>
    <p:extLst>
      <p:ext uri="{BB962C8B-B14F-4D97-AF65-F5344CB8AC3E}">
        <p14:creationId xmlns:p14="http://schemas.microsoft.com/office/powerpoint/2010/main" val="38380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C:\Users\user\AppData\Local\Packages\Microsoft.Windows.Photos_8wekyb3d8bbwe\TempState\ShareServiceTempFolder\2024-02-05_11-30-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80" y="-21977"/>
            <a:ext cx="12258680" cy="68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1050" y="714315"/>
            <a:ext cx="1032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1564" lvl="1" indent="-173572" algn="ctr" defTabSz="740573"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Подробная информация 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  <a:endParaRPr lang="ru-R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1050" y="1400176"/>
            <a:ext cx="1063942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для обращений граждан по вопросам поступления содержаться на </a:t>
            </a:r>
          </a:p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официальном сайте Университета в интернете:</a:t>
            </a:r>
          </a:p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5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5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igps.ru/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разделе «Образование, информация поступающим» </a:t>
            </a:r>
          </a:p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На возникающие вопросы вам всегда ответят: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 приемной комиссии: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8(812) - 645 - 20 - 34</a:t>
            </a:r>
          </a:p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priemkom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igps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:\Users\user\Desktop\foto-kartinki-telegramm-4 - телеграм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8" y="4101263"/>
            <a:ext cx="3609981" cy="208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user\Downloads\2024-02-06_10-10-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7" y="4088382"/>
            <a:ext cx="3171826" cy="208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сайт_qrcod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489" y="4088382"/>
            <a:ext cx="2531661" cy="19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2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762</Words>
  <Application>Microsoft Office PowerPoint</Application>
  <PresentationFormat>Произвольный</PresentationFormat>
  <Paragraphs>156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 Bur</dc:creator>
  <cp:lastModifiedBy>Пользователь</cp:lastModifiedBy>
  <cp:revision>68</cp:revision>
  <cp:lastPrinted>2024-10-22T11:51:01Z</cp:lastPrinted>
  <dcterms:created xsi:type="dcterms:W3CDTF">2022-12-06T12:01:07Z</dcterms:created>
  <dcterms:modified xsi:type="dcterms:W3CDTF">2025-01-27T12:50:52Z</dcterms:modified>
</cp:coreProperties>
</file>